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2DD31B9-3213-4F48-B3AE-8B6579B8A49F}" type="datetimeFigureOut">
              <a:rPr lang="ar-EG" smtClean="0"/>
              <a:t>01/12/1435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9ABC0D-3283-4319-A0A7-FBA7F6F7685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4071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ABC0D-3283-4319-A0A7-FBA7F6F76856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1480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146220"/>
            <a:ext cx="9586025" cy="236971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Bench marks  dairy farms in Egypt</a:t>
            </a:r>
            <a:endParaRPr lang="ar-EG" b="1" dirty="0">
              <a:solidFill>
                <a:srgbClr val="FFFF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237149"/>
            <a:ext cx="8825658" cy="1401651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Moustafa said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fadel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Head of ultrasonography unit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Animal reproduction research institute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ar-EG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Animal Reproduction Research Institute, Ultrasonographu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0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577" y="228600"/>
            <a:ext cx="11410682" cy="1197864"/>
          </a:xfrm>
        </p:spPr>
        <p:txBody>
          <a:bodyPr/>
          <a:lstStyle/>
          <a:p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Benchmarks for evaluating reproductive performance</a:t>
            </a:r>
            <a:endParaRPr lang="en-US" sz="4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768999"/>
              </p:ext>
            </p:extLst>
          </p:nvPr>
        </p:nvGraphicFramePr>
        <p:xfrm>
          <a:off x="2322787" y="1600200"/>
          <a:ext cx="7693573" cy="502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67621"/>
                <a:gridCol w="1476918"/>
                <a:gridCol w="1749034"/>
              </a:tblGrid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Parameter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Goal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Intervention 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Days open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160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Calving interval(months)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14.5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Days to first service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conception rate(fist</a:t>
                      </a:r>
                      <a:r>
                        <a:rPr lang="en-US" sz="2000" b="1" baseline="0" dirty="0" smtClean="0"/>
                        <a:t> service %)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30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Conception rate(all service %)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30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Heat detection rate %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Reproductive culls per lactation %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Abortion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</a:t>
                      </a:r>
                      <a:endParaRPr lang="en-US" sz="2000" b="1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Service per conception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2.5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3.5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Animal Reproduction Research Institute, Ultrasonography Unit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7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10" y="0"/>
            <a:ext cx="11333408" cy="875763"/>
          </a:xfrm>
        </p:spPr>
        <p:txBody>
          <a:bodyPr/>
          <a:lstStyle/>
          <a:p>
            <a:r>
              <a:rPr lang="en-US" b="1" dirty="0" smtClean="0"/>
              <a:t>Recommended Breeding Weight And Age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933101"/>
              </p:ext>
            </p:extLst>
          </p:nvPr>
        </p:nvGraphicFramePr>
        <p:xfrm>
          <a:off x="1502979" y="1184857"/>
          <a:ext cx="7472856" cy="5520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914"/>
                <a:gridCol w="2163195"/>
                <a:gridCol w="2228747"/>
              </a:tblGrid>
              <a:tr h="1269632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Breed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Weight</a:t>
                      </a:r>
                      <a:br>
                        <a:rPr lang="en-US" sz="2400" dirty="0"/>
                      </a:br>
                      <a:r>
                        <a:rPr lang="en-US" sz="2400" dirty="0" smtClean="0"/>
                        <a:t>(kg)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Age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(months) </a:t>
                      </a:r>
                    </a:p>
                  </a:txBody>
                  <a:tcPr anchor="ctr"/>
                </a:tc>
              </a:tr>
              <a:tr h="7355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Holstein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350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 </a:t>
                      </a:r>
                      <a:r>
                        <a:rPr lang="en-US" sz="2000" b="1" dirty="0"/>
                        <a:t>to </a:t>
                      </a:r>
                      <a:r>
                        <a:rPr lang="en-US" sz="2000" b="1" dirty="0" smtClean="0"/>
                        <a:t>13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7355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Brown Swiss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350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14 to 15 </a:t>
                      </a:r>
                    </a:p>
                  </a:txBody>
                  <a:tcPr anchor="ctr"/>
                </a:tc>
              </a:tr>
              <a:tr h="7355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Milking Shorthorn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340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14 to 15 </a:t>
                      </a:r>
                    </a:p>
                  </a:txBody>
                  <a:tcPr anchor="ctr"/>
                </a:tc>
              </a:tr>
              <a:tr h="7355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Guernsey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310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14 to 15 </a:t>
                      </a:r>
                    </a:p>
                  </a:txBody>
                  <a:tcPr anchor="ctr"/>
                </a:tc>
              </a:tr>
              <a:tr h="735581">
                <a:tc>
                  <a:txBody>
                    <a:bodyPr/>
                    <a:lstStyle/>
                    <a:p>
                      <a:pPr algn="l"/>
                      <a:r>
                        <a:rPr lang="en-US" sz="2000" b="1"/>
                        <a:t>Aryshire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310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14 to 15 </a:t>
                      </a:r>
                    </a:p>
                  </a:txBody>
                  <a:tcPr anchor="ctr"/>
                </a:tc>
              </a:tr>
              <a:tr h="573206">
                <a:tc>
                  <a:txBody>
                    <a:bodyPr/>
                    <a:lstStyle/>
                    <a:p>
                      <a:pPr algn="l"/>
                      <a:r>
                        <a:rPr lang="en-US" sz="2000" b="1"/>
                        <a:t>Jersey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250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12 to 13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Animal Reproduction Research Institute, Ultrasonography Unit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5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" y="1"/>
            <a:ext cx="11797048" cy="643944"/>
          </a:xfrm>
        </p:spPr>
        <p:txBody>
          <a:bodyPr/>
          <a:lstStyle/>
          <a:p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Reproductive parameters around the year</a:t>
            </a:r>
            <a:endParaRPr lang="ar-EG" sz="4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603351"/>
              </p:ext>
            </p:extLst>
          </p:nvPr>
        </p:nvGraphicFramePr>
        <p:xfrm>
          <a:off x="924910" y="643942"/>
          <a:ext cx="9364719" cy="62140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50184"/>
                <a:gridCol w="1280624"/>
                <a:gridCol w="1430029"/>
                <a:gridCol w="1462046"/>
                <a:gridCol w="984669"/>
                <a:gridCol w="1058323"/>
                <a:gridCol w="1398844"/>
              </a:tblGrid>
              <a:tr h="672446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CR℅</a:t>
                      </a:r>
                      <a:r>
                        <a:rPr lang="en-US" b="1" baseline="0" dirty="0" smtClean="0"/>
                        <a:t>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s/c℅</a:t>
                      </a:r>
                      <a:r>
                        <a:rPr lang="en-US" b="1" baseline="0" dirty="0" smtClean="0"/>
                        <a:t>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Pregnant℅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Inseminated℅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Open %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Fresh℅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Month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2.5</a:t>
                      </a:r>
                      <a:r>
                        <a:rPr lang="en-US" b="1" baseline="0" dirty="0" smtClean="0"/>
                        <a:t> - 3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35 - 40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30 – 35 </a:t>
                      </a:r>
                      <a:endParaRPr lang="ar-EG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3</a:t>
                      </a:r>
                      <a:endParaRPr lang="ar-EG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 – 30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January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2.5 – 3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40 - 45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 – 30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February</a:t>
                      </a:r>
                      <a:r>
                        <a:rPr lang="en-US" b="1" baseline="0" dirty="0" smtClean="0"/>
                        <a:t>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 – 2.5</a:t>
                      </a:r>
                      <a:r>
                        <a:rPr lang="en-US" b="1" baseline="0" dirty="0" smtClean="0"/>
                        <a:t>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45 - 50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 – 25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March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 – 2.5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50</a:t>
                      </a:r>
                      <a:r>
                        <a:rPr lang="en-US" b="1" baseline="0" dirty="0" smtClean="0"/>
                        <a:t> - 55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15 – 20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April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41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  - 2.5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60</a:t>
                      </a:r>
                      <a:r>
                        <a:rPr lang="en-US" b="1" baseline="0" dirty="0" smtClean="0"/>
                        <a:t> - 65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 – 15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May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2.6 –</a:t>
                      </a:r>
                      <a:r>
                        <a:rPr lang="en-US" b="1" baseline="0" dirty="0" smtClean="0"/>
                        <a:t> 3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60</a:t>
                      </a:r>
                      <a:r>
                        <a:rPr lang="en-US" b="1" baseline="0" dirty="0" smtClean="0"/>
                        <a:t> - 65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 – 15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June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 – 4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65</a:t>
                      </a:r>
                      <a:r>
                        <a:rPr lang="en-US" b="1" baseline="0" dirty="0" smtClean="0"/>
                        <a:t> - 70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</a:t>
                      </a:r>
                      <a:r>
                        <a:rPr lang="en-US" b="1" baseline="0" dirty="0" smtClean="0"/>
                        <a:t> – 12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July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r>
                        <a:rPr lang="en-US" b="1" baseline="0" dirty="0" smtClean="0"/>
                        <a:t> – 6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65</a:t>
                      </a:r>
                      <a:r>
                        <a:rPr lang="en-US" b="1" baseline="0" dirty="0" smtClean="0"/>
                        <a:t> – 70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15 – 20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August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55</a:t>
                      </a:r>
                      <a:r>
                        <a:rPr lang="en-US" b="1" baseline="0" dirty="0" smtClean="0"/>
                        <a:t> - 60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</a:t>
                      </a:r>
                      <a:r>
                        <a:rPr lang="en-US" b="1" baseline="0" dirty="0" smtClean="0"/>
                        <a:t> - 30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September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50 - 55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 – 35 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October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40</a:t>
                      </a:r>
                      <a:r>
                        <a:rPr lang="en-US" b="1" baseline="0" dirty="0" smtClean="0"/>
                        <a:t> - 45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30 - 35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November</a:t>
                      </a:r>
                      <a:r>
                        <a:rPr lang="en-US" b="1" baseline="0" dirty="0" smtClean="0"/>
                        <a:t> </a:t>
                      </a:r>
                      <a:endParaRPr lang="ar-EG" b="1" dirty="0"/>
                    </a:p>
                  </a:txBody>
                  <a:tcPr/>
                </a:tc>
              </a:tr>
              <a:tr h="46180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30 - 35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35 - 44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December </a:t>
                      </a:r>
                      <a:endParaRPr lang="ar-EG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688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90152"/>
            <a:ext cx="11241089" cy="811369"/>
          </a:xfrm>
        </p:spPr>
        <p:txBody>
          <a:bodyPr/>
          <a:lstStyle/>
          <a:p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Reproductive parameters during the year </a:t>
            </a:r>
            <a:endParaRPr lang="ar-EG" sz="4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161785"/>
              </p:ext>
            </p:extLst>
          </p:nvPr>
        </p:nvGraphicFramePr>
        <p:xfrm>
          <a:off x="1275009" y="1017436"/>
          <a:ext cx="8775824" cy="56924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93956"/>
                <a:gridCol w="2193956"/>
                <a:gridCol w="2193956"/>
                <a:gridCol w="2193956"/>
              </a:tblGrid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Abortion %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Problem</a:t>
                      </a:r>
                      <a:r>
                        <a:rPr lang="en-US" b="1" baseline="0" dirty="0" smtClean="0"/>
                        <a:t> %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Culling</a:t>
                      </a:r>
                      <a:r>
                        <a:rPr lang="en-US" b="1" baseline="0" dirty="0" smtClean="0"/>
                        <a:t> %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Month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1.9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January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February</a:t>
                      </a:r>
                      <a:r>
                        <a:rPr lang="en-US" b="1" baseline="0" dirty="0" smtClean="0"/>
                        <a:t>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1.3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March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April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smtClean="0"/>
                        <a:t>1.5</a:t>
                      </a:r>
                      <a:endParaRPr lang="ar-EG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May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0.4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June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July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August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September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0.5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October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0.5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November</a:t>
                      </a:r>
                      <a:r>
                        <a:rPr lang="en-US" b="1" baseline="0" dirty="0" smtClean="0"/>
                        <a:t> </a:t>
                      </a:r>
                      <a:endParaRPr lang="ar-EG" b="1" dirty="0"/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</a:t>
                      </a:r>
                      <a:endParaRPr lang="ar-E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December </a:t>
                      </a:r>
                      <a:endParaRPr lang="ar-EG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718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211</TotalTime>
  <Words>364</Words>
  <Application>Microsoft Office PowerPoint</Application>
  <PresentationFormat>Custom</PresentationFormat>
  <Paragraphs>207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Ion</vt:lpstr>
      <vt:lpstr>Bench marks  dairy farms in Egypt</vt:lpstr>
      <vt:lpstr>Benchmarks for evaluating reproductive performance</vt:lpstr>
      <vt:lpstr>Recommended Breeding Weight And Age</vt:lpstr>
      <vt:lpstr>Reproductive parameters around the year</vt:lpstr>
      <vt:lpstr>Reproductive parameters during the year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 marks  dairy farms</dc:title>
  <dc:creator>Fadel</dc:creator>
  <cp:lastModifiedBy>dell</cp:lastModifiedBy>
  <cp:revision>22</cp:revision>
  <cp:lastPrinted>2014-09-25T10:40:54Z</cp:lastPrinted>
  <dcterms:created xsi:type="dcterms:W3CDTF">2014-09-22T10:34:24Z</dcterms:created>
  <dcterms:modified xsi:type="dcterms:W3CDTF">2014-09-25T10:40:57Z</dcterms:modified>
</cp:coreProperties>
</file>