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113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40B68-8833-44A0-9CEE-0CB16655B5AD}" type="datetimeFigureOut">
              <a:rPr lang="en-US" smtClean="0"/>
              <a:pPr/>
              <a:t>3/18/2013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36D0BB-9FFC-4A74-A327-EA107066EF6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36D0BB-9FFC-4A74-A327-EA107066EF65}"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36D0BB-9FFC-4A74-A327-EA107066EF65}"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14449C0-CB43-4055-8153-FAB973917AEB}" type="datetimeFigureOut">
              <a:rPr lang="en-US" smtClean="0"/>
              <a:pPr/>
              <a:t>3/18/2013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C79FDFA-1947-437B-9CFD-FCEA61C5FD4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4449C0-CB43-4055-8153-FAB973917AEB}"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9FDFA-1947-437B-9CFD-FCEA61C5FD40}"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14449C0-CB43-4055-8153-FAB973917AEB}" type="datetimeFigureOut">
              <a:rPr lang="en-US" smtClean="0"/>
              <a:pPr/>
              <a:t>3/18/2013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C79FDFA-1947-437B-9CFD-FCEA61C5FD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14449C0-CB43-4055-8153-FAB973917AEB}"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C79FDFA-1947-437B-9CFD-FCEA61C5FD40}"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14449C0-CB43-4055-8153-FAB973917AEB}" type="datetimeFigureOut">
              <a:rPr lang="en-US" smtClean="0"/>
              <a:pPr/>
              <a:t>3/18/2013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C79FDFA-1947-437B-9CFD-FCEA61C5FD40}"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14449C0-CB43-4055-8153-FAB973917AEB}" type="datetimeFigureOut">
              <a:rPr lang="en-US" smtClean="0"/>
              <a:pPr/>
              <a:t>3/18/2013</a:t>
            </a:fld>
            <a:endParaRPr lang="en-US"/>
          </a:p>
        </p:txBody>
      </p:sp>
      <p:sp>
        <p:nvSpPr>
          <p:cNvPr id="10" name="Slide Number Placeholder 9"/>
          <p:cNvSpPr>
            <a:spLocks noGrp="1"/>
          </p:cNvSpPr>
          <p:nvPr>
            <p:ph type="sldNum" sz="quarter" idx="16"/>
          </p:nvPr>
        </p:nvSpPr>
        <p:spPr/>
        <p:txBody>
          <a:bodyPr rtlCol="0"/>
          <a:lstStyle/>
          <a:p>
            <a:fld id="{BC79FDFA-1947-437B-9CFD-FCEA61C5FD40}"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14449C0-CB43-4055-8153-FAB973917AEB}" type="datetimeFigureOut">
              <a:rPr lang="en-US" smtClean="0"/>
              <a:pPr/>
              <a:t>3/18/2013</a:t>
            </a:fld>
            <a:endParaRPr lang="en-US"/>
          </a:p>
        </p:txBody>
      </p:sp>
      <p:sp>
        <p:nvSpPr>
          <p:cNvPr id="12" name="Slide Number Placeholder 11"/>
          <p:cNvSpPr>
            <a:spLocks noGrp="1"/>
          </p:cNvSpPr>
          <p:nvPr>
            <p:ph type="sldNum" sz="quarter" idx="16"/>
          </p:nvPr>
        </p:nvSpPr>
        <p:spPr/>
        <p:txBody>
          <a:bodyPr rtlCol="0"/>
          <a:lstStyle/>
          <a:p>
            <a:fld id="{BC79FDFA-1947-437B-9CFD-FCEA61C5FD40}"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14449C0-CB43-4055-8153-FAB973917AEB}" type="datetimeFigureOut">
              <a:rPr lang="en-US" smtClean="0"/>
              <a:pPr/>
              <a:t>3/18/2013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C79FDFA-1947-437B-9CFD-FCEA61C5FD40}"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4449C0-CB43-4055-8153-FAB973917AEB}" type="datetimeFigureOut">
              <a:rPr lang="en-US" smtClean="0"/>
              <a:pPr/>
              <a:t>3/18/2013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C79FDFA-1947-437B-9CFD-FCEA61C5FD40}"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14449C0-CB43-4055-8153-FAB973917AEB}" type="datetimeFigureOut">
              <a:rPr lang="en-US" smtClean="0"/>
              <a:pPr/>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C79FDFA-1947-437B-9CFD-FCEA61C5FD40}"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14449C0-CB43-4055-8153-FAB973917AEB}" type="datetimeFigureOut">
              <a:rPr lang="en-US" smtClean="0"/>
              <a:pPr/>
              <a:t>3/18/2013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C79FDFA-1947-437B-9CFD-FCEA61C5FD40}"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14449C0-CB43-4055-8153-FAB973917AEB}" type="datetimeFigureOut">
              <a:rPr lang="en-US" smtClean="0"/>
              <a:pPr/>
              <a:t>3/18/2013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C79FDFA-1947-437B-9CFD-FCEA61C5FD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5" name="Picture 11" descr="http://3.bp.blogspot.com/-1EuJVIVGPpg/TVW2IVB9kbI/AAAAAAAAAtI/H5SuqmQOptg/s1600/egypt-flag.jpg"/>
          <p:cNvPicPr>
            <a:picLocks noChangeAspect="1" noChangeArrowheads="1"/>
          </p:cNvPicPr>
          <p:nvPr/>
        </p:nvPicPr>
        <p:blipFill>
          <a:blip r:embed="rId2" cstate="print"/>
          <a:srcRect/>
          <a:stretch>
            <a:fillRect/>
          </a:stretch>
        </p:blipFill>
        <p:spPr bwMode="auto">
          <a:xfrm>
            <a:off x="0" y="-10642"/>
            <a:ext cx="9144000" cy="5959922"/>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itle 1"/>
          <p:cNvSpPr>
            <a:spLocks noGrp="1"/>
          </p:cNvSpPr>
          <p:nvPr>
            <p:ph type="ctrTitle"/>
          </p:nvPr>
        </p:nvSpPr>
        <p:spPr>
          <a:xfrm>
            <a:off x="755576" y="476672"/>
            <a:ext cx="7772400" cy="2378695"/>
          </a:xfrm>
        </p:spPr>
        <p:txBody>
          <a:bodyPr>
            <a:noAutofit/>
          </a:bodyPr>
          <a:lstStyle/>
          <a:p>
            <a:pPr algn="ctr" rtl="1"/>
            <a:r>
              <a:rPr lang="ar-EG" sz="4000" b="1" dirty="0" smtClean="0">
                <a:solidFill>
                  <a:srgbClr val="002060"/>
                </a:solidFill>
              </a:rPr>
              <a:t>تعزيز الحوكمة البيطرية في دول إفريقيا </a:t>
            </a:r>
            <a:br>
              <a:rPr lang="ar-EG" sz="4000" b="1" dirty="0" smtClean="0">
                <a:solidFill>
                  <a:srgbClr val="002060"/>
                </a:solidFill>
              </a:rPr>
            </a:br>
            <a:r>
              <a:rPr lang="ar-EG" sz="4000" b="1" dirty="0" smtClean="0">
                <a:solidFill>
                  <a:srgbClr val="002060"/>
                </a:solidFill>
              </a:rPr>
              <a:t>(</a:t>
            </a:r>
            <a:r>
              <a:rPr lang="en-US" sz="4000" b="1" dirty="0" smtClean="0">
                <a:solidFill>
                  <a:srgbClr val="002060"/>
                </a:solidFill>
              </a:rPr>
              <a:t>VET-GOV</a:t>
            </a:r>
            <a:r>
              <a:rPr lang="ar-EG" sz="4000" b="1" dirty="0" smtClean="0">
                <a:solidFill>
                  <a:srgbClr val="002060"/>
                </a:solidFill>
              </a:rPr>
              <a:t>) </a:t>
            </a:r>
            <a:r>
              <a:rPr lang="ar-EG" sz="2800" dirty="0" smtClean="0"/>
              <a:t/>
            </a:r>
            <a:br>
              <a:rPr lang="ar-EG" sz="2800" dirty="0" smtClean="0"/>
            </a:br>
            <a:endParaRPr lang="en-US" sz="2800" dirty="0"/>
          </a:p>
        </p:txBody>
      </p:sp>
      <p:sp>
        <p:nvSpPr>
          <p:cNvPr id="3" name="Title 1"/>
          <p:cNvSpPr txBox="1">
            <a:spLocks/>
          </p:cNvSpPr>
          <p:nvPr/>
        </p:nvSpPr>
        <p:spPr>
          <a:xfrm>
            <a:off x="827584" y="2996952"/>
            <a:ext cx="7772400" cy="2378695"/>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ar-EG" sz="3200" b="1" dirty="0" smtClean="0">
                <a:solidFill>
                  <a:srgbClr val="00B050"/>
                </a:solidFill>
                <a:latin typeface="+mj-lt"/>
                <a:ea typeface="+mj-ea"/>
                <a:cs typeface="+mj-cs"/>
              </a:rPr>
              <a:t>مقترح مكتب تنمية الثروة الحيوانية بالاتحاد الإفريقى</a:t>
            </a:r>
          </a:p>
          <a:p>
            <a:pPr marL="0" marR="0" lvl="0" indent="0" algn="ctr" defTabSz="914400" rtl="1" eaLnBrk="1" fontAlgn="auto" latinLnBrk="0" hangingPunct="1">
              <a:lnSpc>
                <a:spcPct val="100000"/>
              </a:lnSpc>
              <a:spcBef>
                <a:spcPct val="0"/>
              </a:spcBef>
              <a:spcAft>
                <a:spcPts val="0"/>
              </a:spcAft>
              <a:buClrTx/>
              <a:buSzTx/>
              <a:buFontTx/>
              <a:buNone/>
              <a:tabLst/>
              <a:defRPr/>
            </a:pPr>
            <a:r>
              <a:rPr lang="ar-EG" sz="3200" b="1" dirty="0" smtClean="0">
                <a:solidFill>
                  <a:srgbClr val="00B050"/>
                </a:solidFill>
                <a:latin typeface="+mj-lt"/>
                <a:ea typeface="+mj-ea"/>
                <a:cs typeface="+mj-cs"/>
              </a:rPr>
              <a:t>لمهام</a:t>
            </a:r>
          </a:p>
          <a:p>
            <a:pPr lvl="0" algn="ctr" rtl="1">
              <a:spcBef>
                <a:spcPct val="0"/>
              </a:spcBef>
            </a:pPr>
            <a:r>
              <a:rPr lang="ar-EG" sz="2800" dirty="0" smtClean="0">
                <a:latin typeface="+mj-lt"/>
                <a:ea typeface="+mj-ea"/>
                <a:cs typeface="+mj-cs"/>
              </a:rPr>
              <a:t>   نقطة الاتصال الوطنية </a:t>
            </a:r>
            <a:r>
              <a:rPr lang="ar-EG" sz="2800" dirty="0" smtClean="0"/>
              <a:t>لمجموعة عمل محور سياسات تنمية الثروة الحيوانية بجمهورية مصر العربية ودول إفريقيا</a:t>
            </a:r>
            <a:r>
              <a:rPr lang="ar-EG" sz="2800" dirty="0" smtClean="0">
                <a:latin typeface="+mj-lt"/>
                <a:ea typeface="+mj-ea"/>
                <a:cs typeface="+mj-cs"/>
              </a:rPr>
              <a:t> </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pic>
        <p:nvPicPr>
          <p:cNvPr id="1027" name="Picture 3" descr="C:\Users\Dr Ahmed Hany\Desktop\logo.gif"/>
          <p:cNvPicPr>
            <a:picLocks noChangeAspect="1" noChangeArrowheads="1"/>
          </p:cNvPicPr>
          <p:nvPr/>
        </p:nvPicPr>
        <p:blipFill>
          <a:blip r:embed="rId3" cstate="print"/>
          <a:srcRect/>
          <a:stretch>
            <a:fillRect/>
          </a:stretch>
        </p:blipFill>
        <p:spPr bwMode="auto">
          <a:xfrm>
            <a:off x="8028384" y="6021288"/>
            <a:ext cx="1115616" cy="720080"/>
          </a:xfrm>
          <a:prstGeom prst="rect">
            <a:avLst/>
          </a:prstGeom>
          <a:noFill/>
        </p:spPr>
      </p:pic>
      <p:pic>
        <p:nvPicPr>
          <p:cNvPr id="1026" name="Picture 2" descr="oaulogo"/>
          <p:cNvPicPr>
            <a:picLocks noChangeAspect="1" noChangeArrowheads="1"/>
          </p:cNvPicPr>
          <p:nvPr/>
        </p:nvPicPr>
        <p:blipFill>
          <a:blip r:embed="rId4" cstate="print"/>
          <a:srcRect/>
          <a:stretch>
            <a:fillRect/>
          </a:stretch>
        </p:blipFill>
        <p:spPr bwMode="auto">
          <a:xfrm>
            <a:off x="0" y="6021288"/>
            <a:ext cx="899592" cy="72008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dirty="0" smtClean="0"/>
              <a:t>الإطار العام</a:t>
            </a:r>
            <a:endParaRPr lang="en-US" dirty="0"/>
          </a:p>
        </p:txBody>
      </p:sp>
      <p:sp>
        <p:nvSpPr>
          <p:cNvPr id="3" name="Content Placeholder 2"/>
          <p:cNvSpPr>
            <a:spLocks noGrp="1"/>
          </p:cNvSpPr>
          <p:nvPr>
            <p:ph sz="quarter" idx="1"/>
          </p:nvPr>
        </p:nvSpPr>
        <p:spPr/>
        <p:txBody>
          <a:bodyPr>
            <a:normAutofit/>
          </a:bodyPr>
          <a:lstStyle/>
          <a:p>
            <a:pPr algn="just" rtl="1"/>
            <a:r>
              <a:rPr lang="ar-EG" sz="3200" dirty="0" smtClean="0"/>
              <a:t>تعزيز دور مجموعة عمل محور سياسات الثروة الحيوانية فى إطار برنامج الحوكمة البيطرية بقارة إفريقيا.</a:t>
            </a:r>
          </a:p>
          <a:p>
            <a:pPr algn="just" rtl="1"/>
            <a:r>
              <a:rPr lang="ar-EG" sz="3200" dirty="0" smtClean="0"/>
              <a:t>مفهوم واختصاصات مجموعة عمل محور سياسات الثروة الحيوانية.</a:t>
            </a:r>
          </a:p>
          <a:p>
            <a:pPr algn="just" rtl="1"/>
            <a:r>
              <a:rPr lang="ar-EG" sz="3200" dirty="0" smtClean="0"/>
              <a:t>مهام وأنشطة نقطة </a:t>
            </a:r>
            <a:r>
              <a:rPr lang="ar-EG" sz="3200" dirty="0" smtClean="0"/>
              <a:t>الاتصال الوطنية لمجموعة عمل محور سياسات تنمية الثروة الحيوانية.</a:t>
            </a:r>
          </a:p>
          <a:p>
            <a:pPr algn="just" rtl="1"/>
            <a:r>
              <a:rPr lang="ar-EG" sz="3200" dirty="0" smtClean="0"/>
              <a:t>النتائج المتوقعة لمهام وأنشطة نقاط الاتصال الوطنية لمجموعة عمل محور سياسات تنمية الثروة الحيوانية.</a:t>
            </a: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rtl="1"/>
            <a:r>
              <a:rPr lang="ar-EG" sz="3200" b="1" dirty="0" smtClean="0"/>
              <a:t>تعزيز دور مجموعة عمل محور سياسات الثروة الحيوانية فى إطار برنامج الحوكمة البيطرية بقارة إفريقيا</a:t>
            </a:r>
            <a:endParaRPr lang="en-US" sz="3200" b="1" dirty="0"/>
          </a:p>
        </p:txBody>
      </p:sp>
      <p:sp>
        <p:nvSpPr>
          <p:cNvPr id="3" name="Content Placeholder 2"/>
          <p:cNvSpPr>
            <a:spLocks noGrp="1"/>
          </p:cNvSpPr>
          <p:nvPr>
            <p:ph sz="quarter" idx="1"/>
          </p:nvPr>
        </p:nvSpPr>
        <p:spPr>
          <a:xfrm>
            <a:off x="612648" y="1600200"/>
            <a:ext cx="8153400" cy="5257800"/>
          </a:xfrm>
        </p:spPr>
        <p:txBody>
          <a:bodyPr>
            <a:noAutofit/>
          </a:bodyPr>
          <a:lstStyle/>
          <a:p>
            <a:pPr algn="just" rtl="1"/>
            <a:r>
              <a:rPr lang="ar-EG" sz="1900" dirty="0" smtClean="0"/>
              <a:t>إن برنامج الحوكمة البيطرية </a:t>
            </a:r>
            <a:r>
              <a:rPr lang="en-US" sz="1900" dirty="0" smtClean="0"/>
              <a:t>(VET – GOV)</a:t>
            </a:r>
            <a:r>
              <a:rPr lang="ar-EG" sz="1900" dirty="0" smtClean="0"/>
              <a:t> يهدف لتشجيع إنشاء وتعزيز مجموعة عمل وطنية تمثل محاور سياسات تنمية الثروة الحيوانية على المستوى الوطني بعد نجاح هذا المفهوم الذى تحقق من خلال مبادرة مشروع سياسات الثروة الحيوانية تحت مظلة الهيئة الحكومية الدولية للتنمية بالتعاون مع منظمة الأغذية والزراعة للأمم المتحدة.</a:t>
            </a:r>
            <a:endParaRPr lang="en-US" sz="1900" dirty="0" smtClean="0"/>
          </a:p>
          <a:p>
            <a:pPr algn="ctr" rtl="1">
              <a:buNone/>
            </a:pPr>
            <a:r>
              <a:rPr lang="ar-EG" sz="1900" dirty="0" smtClean="0"/>
              <a:t> </a:t>
            </a:r>
            <a:r>
              <a:rPr lang="en-US" sz="1900" b="1" dirty="0" smtClean="0"/>
              <a:t>“Intergovernmental Authority on Development/ Livestock Policy Initiative</a:t>
            </a:r>
            <a:r>
              <a:rPr lang="en-US" sz="1900" dirty="0" smtClean="0"/>
              <a:t> </a:t>
            </a:r>
            <a:r>
              <a:rPr lang="en-US" sz="1900" b="1" dirty="0" smtClean="0"/>
              <a:t>Project (IGAD LPI)” </a:t>
            </a:r>
          </a:p>
          <a:p>
            <a:pPr algn="just" rtl="1"/>
            <a:r>
              <a:rPr lang="ar-EG" sz="1900" dirty="0" smtClean="0"/>
              <a:t>يهدف هذا المفهوم لإشراك كل أصحاب المصلحة المشتركة فى مجال الثروة الحيوانية من الحكومة ومنظمات المجتمع المدني والقطاع الخاص على حد سواء فى التحاور حول وضع السياسات الخاصة بتنمية الثروة الحيوانية.</a:t>
            </a:r>
          </a:p>
          <a:p>
            <a:pPr algn="just" rtl="1"/>
            <a:r>
              <a:rPr lang="ar-EG" sz="1900" dirty="0" smtClean="0"/>
              <a:t>ربط محاور سياسات الثروة الحيوانية الوطنية ب</a:t>
            </a:r>
            <a:r>
              <a:rPr lang="ar-SA" sz="1900" dirty="0" smtClean="0"/>
              <a:t>المبادرات المعنية بالثروة الحيوانية </a:t>
            </a:r>
            <a:r>
              <a:rPr lang="ar-EG" sz="1900" dirty="0" smtClean="0"/>
              <a:t>المنوطة ب</a:t>
            </a:r>
            <a:r>
              <a:rPr lang="ar-SA" sz="1900" dirty="0" smtClean="0"/>
              <a:t>البرنامج الشامل للتنمية الزراعية في أفريقيا</a:t>
            </a:r>
            <a:endParaRPr lang="en-US" sz="1900" dirty="0" smtClean="0"/>
          </a:p>
          <a:p>
            <a:pPr algn="ctr" rtl="1">
              <a:buNone/>
            </a:pPr>
            <a:r>
              <a:rPr lang="ar-SA" sz="1900" dirty="0" smtClean="0"/>
              <a:t> </a:t>
            </a:r>
            <a:r>
              <a:rPr lang="en-US" sz="1900" b="1" dirty="0" smtClean="0"/>
              <a:t>Comprehensive Africa Agriculture Development Program (CAADP) </a:t>
            </a:r>
          </a:p>
          <a:p>
            <a:pPr algn="just" rtl="1">
              <a:buNone/>
            </a:pPr>
            <a:r>
              <a:rPr lang="en-US" sz="1900" dirty="0" smtClean="0"/>
              <a:t>     </a:t>
            </a:r>
            <a:r>
              <a:rPr lang="ar-SA" sz="1900" dirty="0" smtClean="0"/>
              <a:t>على المستو</a:t>
            </a:r>
            <a:r>
              <a:rPr lang="ar-EG" sz="1900" dirty="0" smtClean="0"/>
              <a:t>يين</a:t>
            </a:r>
            <a:r>
              <a:rPr lang="ar-SA" sz="1900" dirty="0" smtClean="0"/>
              <a:t> </a:t>
            </a:r>
            <a:r>
              <a:rPr lang="ar-EG" sz="1900" dirty="0" smtClean="0"/>
              <a:t>القومى و</a:t>
            </a:r>
            <a:r>
              <a:rPr lang="ar-SA" sz="1900" dirty="0" smtClean="0"/>
              <a:t>الإقليم</a:t>
            </a:r>
            <a:r>
              <a:rPr lang="ar-EG" sz="1900" dirty="0" smtClean="0"/>
              <a:t>ى.</a:t>
            </a:r>
          </a:p>
          <a:p>
            <a:pPr algn="just" rtl="1"/>
            <a:r>
              <a:rPr lang="ar-EG" sz="1900" dirty="0" smtClean="0"/>
              <a:t>سوف يتم الاستفادة من مبادرات المنظمات الدولية كالمنظمة العالمية لصحة الحيوان – المكتب الإفريقى لتنمية الثروة الحيوانية – منظمة الأغذية والزراعة للأمم المتحدة فى دعم وتعزيز محور سياسات الثروة الحيوانية.</a:t>
            </a:r>
            <a:endParaRPr lang="en-US" sz="1900" dirty="0" smtClean="0"/>
          </a:p>
          <a:p>
            <a:pPr algn="just" rtl="1"/>
            <a:endParaRPr lang="ar-EG" sz="1900" dirty="0" smtClean="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3600" b="1" dirty="0" smtClean="0"/>
              <a:t>مفهوم  واختصاصات مجموعة عمل محور سياسات الثروة الحيوانية</a:t>
            </a:r>
            <a:endParaRPr lang="en-US" sz="3600" b="1" dirty="0"/>
          </a:p>
        </p:txBody>
      </p:sp>
      <p:sp>
        <p:nvSpPr>
          <p:cNvPr id="3" name="Content Placeholder 2"/>
          <p:cNvSpPr>
            <a:spLocks noGrp="1"/>
          </p:cNvSpPr>
          <p:nvPr>
            <p:ph sz="quarter" idx="1"/>
          </p:nvPr>
        </p:nvSpPr>
        <p:spPr>
          <a:xfrm>
            <a:off x="457200" y="1600200"/>
            <a:ext cx="8229600" cy="5069160"/>
          </a:xfrm>
        </p:spPr>
        <p:txBody>
          <a:bodyPr>
            <a:noAutofit/>
          </a:bodyPr>
          <a:lstStyle/>
          <a:p>
            <a:pPr algn="just" rtl="1"/>
            <a:r>
              <a:rPr lang="ar-EG" sz="2200" dirty="0" smtClean="0"/>
              <a:t>محور سياسات تنمية الثروة الحيوانية هى مجموعة متعددة التخصصات شكلت لضمان المشاركة الواسعة لأصحاب المصلحة في عملية وضع السياسات الخاصة بتنمية الثروة الحيوانية.</a:t>
            </a:r>
          </a:p>
          <a:p>
            <a:pPr algn="just" rtl="1"/>
            <a:r>
              <a:rPr lang="ar-EG" sz="2200" dirty="0" smtClean="0"/>
              <a:t>تتكون هذه المجموعة من كبار موظفى الدولة والجهات الفاعلة من غير الحكوميين وتعمل كشبكة من أصحاب المصلحة المهتمين بالثروة الحيوانية ومهمتها تحسين تنمية الثروة الحيوانية على الصعيدين الوطني والإقليمى وبحيث تسهم فى بلوغ الهدف الإستراتيجي لبرنامج الحوكمة البيطرية.</a:t>
            </a:r>
          </a:p>
          <a:p>
            <a:pPr algn="just" rtl="1"/>
            <a:r>
              <a:rPr lang="ar-EG" sz="2200" dirty="0" smtClean="0"/>
              <a:t>سوف تقوم هذه المجموعة بدور قيادى في وضع السياسات الخاصة بتنفيذ البرامج والأنشطة الخاصة بتمنية الثروة الحيوانية على المستوى الوطني والإقليمى.</a:t>
            </a:r>
          </a:p>
          <a:p>
            <a:pPr algn="just" rtl="1"/>
            <a:r>
              <a:rPr lang="ar-EG" sz="2200" dirty="0" smtClean="0"/>
              <a:t>تداول السياسات واللوائح القائمة لتحديد الثغرات التي تحتاج إلى معالجة ومن ثم تحديد النقاط اللازمة لإعادة الهيكلة المؤسسية لتطوير وتنفيذ الاستراتيجيات الخاصة بتنمية الثروة الحيوانية.</a:t>
            </a:r>
          </a:p>
          <a:p>
            <a:pPr algn="just" rtl="1"/>
            <a:r>
              <a:rPr lang="ar-EG" sz="2200" dirty="0" smtClean="0"/>
              <a:t>تعزيز الوعي لبرنامج الحوكمة البيطرية والإشراف على صياغة ورصد تنفيذ استراتيجية الاتصال للترويج لقضايا الثروة الحيوانية في قرارات السياسة القومية العامة.</a:t>
            </a:r>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rtl="1"/>
            <a:r>
              <a:rPr lang="ar-EG" sz="3200" b="1" smtClean="0"/>
              <a:t>مهام وأنشطة نقطة </a:t>
            </a:r>
            <a:r>
              <a:rPr lang="ar-EG" sz="3200" b="1" dirty="0" smtClean="0"/>
              <a:t>الاتصال الوطنية لمجموعة عمل محور سياسات تنمية الثروة الحيوانية</a:t>
            </a:r>
          </a:p>
        </p:txBody>
      </p:sp>
      <p:sp>
        <p:nvSpPr>
          <p:cNvPr id="3" name="Content Placeholder 2"/>
          <p:cNvSpPr>
            <a:spLocks noGrp="1"/>
          </p:cNvSpPr>
          <p:nvPr>
            <p:ph sz="quarter" idx="1"/>
          </p:nvPr>
        </p:nvSpPr>
        <p:spPr/>
        <p:txBody>
          <a:bodyPr>
            <a:normAutofit/>
          </a:bodyPr>
          <a:lstStyle/>
          <a:p>
            <a:pPr algn="just" rtl="1"/>
            <a:r>
              <a:rPr lang="ar-EG" dirty="0" smtClean="0"/>
              <a:t>يؤدى وظيفة الاتصال الفني والتنسيق بين الجهة الحكومية</a:t>
            </a:r>
            <a:br>
              <a:rPr lang="ar-EG" dirty="0" smtClean="0"/>
            </a:br>
            <a:r>
              <a:rPr lang="ar-EG" dirty="0" smtClean="0"/>
              <a:t>وكل ذوى الشأن (محاور السياسة) والمشاركة في تنفيذ البرنامج.</a:t>
            </a:r>
          </a:p>
          <a:p>
            <a:pPr algn="just" rtl="1"/>
            <a:r>
              <a:rPr lang="ar-EG" dirty="0" smtClean="0"/>
              <a:t>تنسيق الأنشطة المتعلقة بإدارة المعلومات والاتصالات لدعم أنشطة البرنامج.</a:t>
            </a:r>
          </a:p>
          <a:p>
            <a:pPr algn="just" rtl="1"/>
            <a:r>
              <a:rPr lang="ar-EG" dirty="0" smtClean="0"/>
              <a:t>المحافظة على ما يتم إمداده من أى معدات مقدمة من المشروع وضمان أن يتم استخدام هذه المعدات لأداء المهام المسندة إليه.</a:t>
            </a:r>
          </a:p>
          <a:p>
            <a:pPr algn="just" rtl="1"/>
            <a:r>
              <a:rPr lang="ar-EG" dirty="0" smtClean="0"/>
              <a:t>المشاركة في الاجتماعات الوطنية والإقليمية لبرنامج الحوكمة البيطرية.</a:t>
            </a:r>
            <a:endParaRPr lang="en-US"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3200" b="1" dirty="0" smtClean="0"/>
              <a:t>المهام والأنشطة لنقطة الاتصال الوطنية لمجموعة عمل محور سياسات تنمية الثروة الحيوانية</a:t>
            </a:r>
            <a:endParaRPr lang="en-US" sz="3200" dirty="0"/>
          </a:p>
        </p:txBody>
      </p:sp>
      <p:sp>
        <p:nvSpPr>
          <p:cNvPr id="3" name="Content Placeholder 2"/>
          <p:cNvSpPr>
            <a:spLocks noGrp="1"/>
          </p:cNvSpPr>
          <p:nvPr>
            <p:ph sz="quarter" idx="1"/>
          </p:nvPr>
        </p:nvSpPr>
        <p:spPr>
          <a:xfrm>
            <a:off x="612648" y="1600200"/>
            <a:ext cx="8153400" cy="5141168"/>
          </a:xfrm>
        </p:spPr>
        <p:txBody>
          <a:bodyPr>
            <a:noAutofit/>
          </a:bodyPr>
          <a:lstStyle/>
          <a:p>
            <a:pPr algn="just" rtl="1"/>
            <a:r>
              <a:rPr lang="ar-EG" dirty="0" smtClean="0"/>
              <a:t>التنسيق بين أعضاء مجموعة عمل محور السياسات </a:t>
            </a:r>
            <a:br>
              <a:rPr lang="ar-EG" dirty="0" smtClean="0"/>
            </a:br>
            <a:r>
              <a:rPr lang="ar-EG" dirty="0" smtClean="0"/>
              <a:t>لعقد الاجتماعات الدورية على النحو المطلوب وضمان أن يتم إرسال الدعوات مرفقة بجدول الأعمال والمعلومات والوثائق اللازمة للاجتماع في الوقت المناسب وكتابة محضر الاجتماع مشتملاً على ما تم التوصل إليه من توصيات.</a:t>
            </a:r>
          </a:p>
          <a:p>
            <a:pPr algn="just" rtl="1"/>
            <a:r>
              <a:rPr lang="ar-EG" dirty="0" smtClean="0"/>
              <a:t>ارسال التقارير الخاصة بمحاضر الاجتماع بعد اعتمادها لكل أعضاء مجموعة العمل ومنسقى برنامج الحوكمة البيطرية بمكتب تنمية الثروة الحيوانية بإفريقيا.</a:t>
            </a:r>
          </a:p>
          <a:p>
            <a:pPr algn="just" rtl="1"/>
            <a:r>
              <a:rPr lang="ar-EG" dirty="0" smtClean="0"/>
              <a:t>إدارة وتحليل تقارير التقييم ورش العمل بعد انتهائها.</a:t>
            </a: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3200" b="1" dirty="0" smtClean="0"/>
              <a:t>المهام والأنشطة لنقطة الاتصال الوطنية لمجموعة عمل محور سياسات تنمية الثروة الحيوانية</a:t>
            </a:r>
            <a:endParaRPr lang="en-US" sz="3200" dirty="0"/>
          </a:p>
        </p:txBody>
      </p:sp>
      <p:sp>
        <p:nvSpPr>
          <p:cNvPr id="3" name="Content Placeholder 2"/>
          <p:cNvSpPr>
            <a:spLocks noGrp="1"/>
          </p:cNvSpPr>
          <p:nvPr>
            <p:ph sz="quarter" idx="1"/>
          </p:nvPr>
        </p:nvSpPr>
        <p:spPr/>
        <p:txBody>
          <a:bodyPr>
            <a:normAutofit/>
          </a:bodyPr>
          <a:lstStyle/>
          <a:p>
            <a:pPr marL="0" indent="0" algn="just" rtl="1">
              <a:tabLst>
                <a:tab pos="93663" algn="l"/>
                <a:tab pos="354013" algn="l"/>
              </a:tabLst>
            </a:pPr>
            <a:r>
              <a:rPr lang="ar-EG" dirty="0" smtClean="0"/>
              <a:t>تحديث قائمة أعضاء محور السياسة تنمية الثروة الحيوانية من حين لآخر حسب الحاجة.</a:t>
            </a:r>
          </a:p>
          <a:p>
            <a:pPr marL="0" indent="0" algn="just" rtl="1">
              <a:tabLst>
                <a:tab pos="93663" algn="l"/>
                <a:tab pos="354013" algn="l"/>
              </a:tabLst>
            </a:pPr>
            <a:r>
              <a:rPr lang="ar-EG" dirty="0" smtClean="0"/>
              <a:t> إعداد تقارير نصف سنوية وسنوية عن التقدم المحرز في تنفيذ خطة العمل وإرسالها لكل من يهمهم الأمر بعد اعتمادها.</a:t>
            </a:r>
          </a:p>
          <a:p>
            <a:pPr marL="0" indent="0" algn="just" rtl="1">
              <a:tabLst>
                <a:tab pos="93663" algn="l"/>
                <a:tab pos="354013" algn="l"/>
              </a:tabLst>
            </a:pPr>
            <a:r>
              <a:rPr lang="ar-EG" dirty="0" smtClean="0"/>
              <a:t> إعداد خطة عمل نصف سنوية لما يتطلع إليه من أعمال وأنشطة تشمل اجتماعات وورش عمل لتفعيل أنشطة البرنامج.</a:t>
            </a:r>
            <a:endParaRPr lang="en-US" dirty="0"/>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3200" b="1" dirty="0" smtClean="0"/>
              <a:t>النتائج المتوقعة لمهام وأنشطة نقاط الاتصال الوطنية لمجموعة عمل محور سياسات تنمية الثروة الحيوانية</a:t>
            </a:r>
            <a:endParaRPr lang="en-US" sz="3200" b="1" dirty="0"/>
          </a:p>
        </p:txBody>
      </p:sp>
      <p:sp>
        <p:nvSpPr>
          <p:cNvPr id="3" name="Content Placeholder 2"/>
          <p:cNvSpPr>
            <a:spLocks noGrp="1"/>
          </p:cNvSpPr>
          <p:nvPr>
            <p:ph sz="quarter" idx="1"/>
          </p:nvPr>
        </p:nvSpPr>
        <p:spPr/>
        <p:txBody>
          <a:bodyPr/>
          <a:lstStyle/>
          <a:p>
            <a:pPr algn="just" rtl="1"/>
            <a:r>
              <a:rPr lang="ar-EG" dirty="0" smtClean="0"/>
              <a:t>إنشاء مجموعة عمل محاور سياسات تنمية الثروة الحيوانية.</a:t>
            </a:r>
          </a:p>
          <a:p>
            <a:pPr algn="just" rtl="1"/>
            <a:r>
              <a:rPr lang="ar-EG" dirty="0" smtClean="0"/>
              <a:t>تقديم خطط العمل المتقدمة عن الستة أشهر والسنة المقبلة.</a:t>
            </a:r>
          </a:p>
          <a:p>
            <a:pPr algn="just" rtl="1"/>
            <a:r>
              <a:rPr lang="ar-EG" dirty="0" smtClean="0"/>
              <a:t>تحديد سبل الترابط مع أنشطة برنامج الحوكمة البيطرية ذات الصلة.</a:t>
            </a:r>
          </a:p>
          <a:p>
            <a:pPr algn="just" rtl="1"/>
            <a:r>
              <a:rPr lang="ar-EG" dirty="0" smtClean="0"/>
              <a:t>تحديد سياسة التغيير والمؤسسية.</a:t>
            </a: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611560" y="2348880"/>
            <a:ext cx="8153400" cy="990600"/>
          </a:xfrm>
        </p:spPr>
        <p:txBody>
          <a:bodyPr/>
          <a:lstStyle/>
          <a:p>
            <a:pPr algn="ctr"/>
            <a:endParaRPr lang="en-US" b="1" dirty="0">
              <a:solidFill>
                <a:schemeClr val="accent4">
                  <a:lumMod val="50000"/>
                </a:schemeClr>
              </a:solidFill>
            </a:endParaRPr>
          </a:p>
        </p:txBody>
      </p:sp>
      <p:sp>
        <p:nvSpPr>
          <p:cNvPr id="8" name="Rectangle 7"/>
          <p:cNvSpPr/>
          <p:nvPr/>
        </p:nvSpPr>
        <p:spPr>
          <a:xfrm>
            <a:off x="1979712" y="2492896"/>
            <a:ext cx="4932762" cy="923330"/>
          </a:xfrm>
          <a:prstGeom prst="rect">
            <a:avLst/>
          </a:prstGeom>
          <a:noFill/>
        </p:spPr>
        <p:txBody>
          <a:bodyPr wrap="none" lIns="91440" tIns="45720" rIns="91440" bIns="45720">
            <a:spAutoFit/>
          </a:bodyPr>
          <a:lstStyle/>
          <a:p>
            <a:pPr algn="ctr"/>
            <a:r>
              <a:rPr lang="ar-EG"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شكراً لحسن الاستماع</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808</TotalTime>
  <Words>568</Words>
  <Application>Microsoft Office PowerPoint</Application>
  <PresentationFormat>On-screen Show (4:3)</PresentationFormat>
  <Paragraphs>44</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Median</vt:lpstr>
      <vt:lpstr>تعزيز الحوكمة البيطرية في دول إفريقيا  (VET-GOV)  </vt:lpstr>
      <vt:lpstr>الإطار العام</vt:lpstr>
      <vt:lpstr>تعزيز دور مجموعة عمل محور سياسات الثروة الحيوانية فى إطار برنامج الحوكمة البيطرية بقارة إفريقيا</vt:lpstr>
      <vt:lpstr>مفهوم  واختصاصات مجموعة عمل محور سياسات الثروة الحيوانية</vt:lpstr>
      <vt:lpstr>مهام وأنشطة نقطة الاتصال الوطنية لمجموعة عمل محور سياسات تنمية الثروة الحيوانية</vt:lpstr>
      <vt:lpstr>المهام والأنشطة لنقطة الاتصال الوطنية لمجموعة عمل محور سياسات تنمية الثروة الحيوانية</vt:lpstr>
      <vt:lpstr>المهام والأنشطة لنقطة الاتصال الوطنية لمجموعة عمل محور سياسات تنمية الثروة الحيوانية</vt:lpstr>
      <vt:lpstr>النتائج المتوقعة لمهام وأنشطة نقاط الاتصال الوطنية لمجموعة عمل محور سياسات تنمية الثروة الحيوانية</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تعزيز الحوكمة البيطرية في أفريقيا  (VET-GOV)  ورشة عمل وطنية متعددة التخصص ابرنامجت أصحاب المصلحة لإنشاء الثروة الحيوانية الوطنية محور السياسة /</dc:title>
  <dc:creator>Dr Ahmed Hany</dc:creator>
  <cp:lastModifiedBy>ICON</cp:lastModifiedBy>
  <cp:revision>157</cp:revision>
  <dcterms:created xsi:type="dcterms:W3CDTF">2013-03-11T08:29:30Z</dcterms:created>
  <dcterms:modified xsi:type="dcterms:W3CDTF">2013-03-18T06:26:51Z</dcterms:modified>
</cp:coreProperties>
</file>